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
      <p:font typeface="Montserrat"/>
      <p:regular r:id="rId19"/>
      <p:bold r:id="rId20"/>
      <p:italic r:id="rId21"/>
      <p:boldItalic r:id="rId22"/>
    </p:embeddedFont>
    <p:embeddedFont>
      <p:font typeface="Lato"/>
      <p:regular r:id="rId23"/>
      <p:bold r:id="rId24"/>
      <p:italic r:id="rId25"/>
      <p:boldItalic r:id="rId26"/>
    </p:embeddedFont>
    <p:embeddedFont>
      <p:font typeface="Average"/>
      <p:regular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7"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19" Type="http://schemas.openxmlformats.org/officeDocument/2006/relationships/font" Target="fonts/Montserrat-regular.fntdata"/><Relationship Id="rId18" Type="http://schemas.openxmlformats.org/officeDocument/2006/relationships/font" Target="fonts/Roboto-boldItalic.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8.png"/><Relationship Id="rId6"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Battle of Neighborhoods</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Saint Louis by Demography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Introduction</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Data Description</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Methodology</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Results and Discussion</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4" name="Google Shape;244;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Saint Louis Metro City neighborhoods are grouped as North, Central and South Corridors. It is familiar to STLcians that North corridor is predominantly Black while South corridor is predominantly White. The business problem here is to find what is the most common venues among the Black neighborhoods and see if this is different in White neighborhoods.</a:t>
            </a:r>
            <a:endParaRPr/>
          </a:p>
          <a:p>
            <a:pPr indent="0" lvl="0" marL="0" rtl="0" algn="l">
              <a:spcBef>
                <a:spcPts val="1600"/>
              </a:spcBef>
              <a:spcAft>
                <a:spcPts val="1600"/>
              </a:spcAft>
              <a:buNone/>
            </a:pPr>
            <a:r>
              <a:rPr lang="en-GB"/>
              <a:t>This could be interest to anyone who is curious about STL and its neighborhoods.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Description</a:t>
            </a:r>
            <a:endParaRPr/>
          </a:p>
        </p:txBody>
      </p:sp>
      <p:sp>
        <p:nvSpPr>
          <p:cNvPr id="250" name="Google Shape;250;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We will use public data available in Wikipedia to get demographic data about STL neighborhoods and then Foursquare API to get venues in those neighborhoods</a:t>
            </a:r>
            <a:endParaRPr>
              <a:solidFill>
                <a:srgbClr val="FFFFFF"/>
              </a:solidFill>
            </a:endParaRPr>
          </a:p>
        </p:txBody>
      </p:sp>
      <p:sp>
        <p:nvSpPr>
          <p:cNvPr id="252" name="Google Shape;252;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We will also use Foursquare API to get data about venues in STL neighborhoods.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a:t>
            </a:r>
            <a:endParaRPr/>
          </a:p>
        </p:txBody>
      </p:sp>
      <p:sp>
        <p:nvSpPr>
          <p:cNvPr id="259" name="Google Shape;259;p21"/>
          <p:cNvSpPr txBox="1"/>
          <p:nvPr/>
        </p:nvSpPr>
        <p:spPr>
          <a:xfrm>
            <a:off x="881450" y="1652350"/>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Gather Data</a:t>
            </a:r>
            <a:endParaRPr/>
          </a:p>
        </p:txBody>
      </p:sp>
      <p:sp>
        <p:nvSpPr>
          <p:cNvPr id="260" name="Google Shape;260;p21"/>
          <p:cNvSpPr txBox="1"/>
          <p:nvPr/>
        </p:nvSpPr>
        <p:spPr>
          <a:xfrm>
            <a:off x="812750" y="2212375"/>
            <a:ext cx="1991400" cy="830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Use pandas.read_html to scrape STL neighborhood data with </a:t>
            </a:r>
            <a:r>
              <a:rPr lang="en-GB" sz="1000">
                <a:solidFill>
                  <a:srgbClr val="D9D9D9"/>
                </a:solidFill>
                <a:latin typeface="Lato"/>
                <a:ea typeface="Lato"/>
                <a:cs typeface="Lato"/>
                <a:sym typeface="Lato"/>
              </a:rPr>
              <a:t>demography and add lat/lon using Nominatim geocoder. Also, use Foursquare API to get venues./</a:t>
            </a:r>
            <a:endParaRPr sz="1000">
              <a:solidFill>
                <a:srgbClr val="D9D9D9"/>
              </a:solidFill>
              <a:latin typeface="Lato"/>
              <a:ea typeface="Lato"/>
              <a:cs typeface="Lato"/>
              <a:sym typeface="Lato"/>
            </a:endParaRPr>
          </a:p>
        </p:txBody>
      </p:sp>
      <p:sp>
        <p:nvSpPr>
          <p:cNvPr id="261" name="Google Shape;261;p21"/>
          <p:cNvSpPr txBox="1"/>
          <p:nvPr/>
        </p:nvSpPr>
        <p:spPr>
          <a:xfrm>
            <a:off x="812750" y="3320125"/>
            <a:ext cx="22437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Cluster &amp; Visualize</a:t>
            </a:r>
            <a:endParaRPr/>
          </a:p>
        </p:txBody>
      </p:sp>
      <p:sp>
        <p:nvSpPr>
          <p:cNvPr id="262" name="Google Shape;262;p21"/>
          <p:cNvSpPr txBox="1"/>
          <p:nvPr/>
        </p:nvSpPr>
        <p:spPr>
          <a:xfrm>
            <a:off x="812750" y="3828325"/>
            <a:ext cx="1991400" cy="626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Cluster the neighborhood and visualize corridors using seaborn and create map using folium.</a:t>
            </a:r>
            <a:endParaRPr sz="1000">
              <a:solidFill>
                <a:srgbClr val="D9D9D9"/>
              </a:solidFill>
              <a:latin typeface="Lato"/>
              <a:ea typeface="Lato"/>
              <a:cs typeface="Lato"/>
              <a:sym typeface="Lato"/>
            </a:endParaRPr>
          </a:p>
        </p:txBody>
      </p:sp>
      <p:sp>
        <p:nvSpPr>
          <p:cNvPr id="263" name="Google Shape;263;p21"/>
          <p:cNvSpPr txBox="1"/>
          <p:nvPr/>
        </p:nvSpPr>
        <p:spPr>
          <a:xfrm>
            <a:off x="6548574" y="1907325"/>
            <a:ext cx="20868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Explore &amp; Analyze</a:t>
            </a:r>
            <a:endParaRPr/>
          </a:p>
        </p:txBody>
      </p:sp>
      <p:sp>
        <p:nvSpPr>
          <p:cNvPr id="264" name="Google Shape;264;p21"/>
          <p:cNvSpPr txBox="1"/>
          <p:nvPr/>
        </p:nvSpPr>
        <p:spPr>
          <a:xfrm>
            <a:off x="6548585"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Check cluster features, </a:t>
            </a:r>
            <a:r>
              <a:rPr lang="en-GB" sz="1000">
                <a:solidFill>
                  <a:srgbClr val="D9D9D9"/>
                </a:solidFill>
                <a:latin typeface="Lato"/>
                <a:ea typeface="Lato"/>
                <a:cs typeface="Lato"/>
                <a:sym typeface="Lato"/>
              </a:rPr>
              <a:t>contrast</a:t>
            </a:r>
            <a:r>
              <a:rPr lang="en-GB" sz="1000">
                <a:solidFill>
                  <a:srgbClr val="D9D9D9"/>
                </a:solidFill>
                <a:latin typeface="Lato"/>
                <a:ea typeface="Lato"/>
                <a:cs typeface="Lato"/>
                <a:sym typeface="Lato"/>
              </a:rPr>
              <a:t> between neighborhoods and see what are the most common venues.</a:t>
            </a:r>
            <a:endParaRPr sz="1000">
              <a:solidFill>
                <a:srgbClr val="D9D9D9"/>
              </a:solidFill>
              <a:latin typeface="Lato"/>
              <a:ea typeface="Lato"/>
              <a:cs typeface="Lato"/>
              <a:sym typeface="Lato"/>
            </a:endParaRPr>
          </a:p>
        </p:txBody>
      </p:sp>
      <p:sp>
        <p:nvSpPr>
          <p:cNvPr id="265" name="Google Shape;265;p21"/>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Conclusion</a:t>
            </a:r>
            <a:endParaRPr/>
          </a:p>
        </p:txBody>
      </p:sp>
      <p:sp>
        <p:nvSpPr>
          <p:cNvPr id="266" name="Google Shape;266;p21"/>
          <p:cNvSpPr txBox="1"/>
          <p:nvPr/>
        </p:nvSpPr>
        <p:spPr>
          <a:xfrm>
            <a:off x="6548585"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Summarize the findings</a:t>
            </a:r>
            <a:endParaRPr sz="1000">
              <a:solidFill>
                <a:srgbClr val="D9D9D9"/>
              </a:solidFill>
              <a:latin typeface="Lato"/>
              <a:ea typeface="Lato"/>
              <a:cs typeface="Lato"/>
              <a:sym typeface="Lato"/>
            </a:endParaRPr>
          </a:p>
        </p:txBody>
      </p:sp>
      <p:cxnSp>
        <p:nvCxnSpPr>
          <p:cNvPr id="267" name="Google Shape;267;p21"/>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68" name="Google Shape;268;p21"/>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69" name="Google Shape;269;p21"/>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70" name="Google Shape;270;p21"/>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71" name="Google Shape;271;p21"/>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1"/>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1"/>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1"/>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1"/>
          <p:cNvGrpSpPr/>
          <p:nvPr/>
        </p:nvGrpSpPr>
        <p:grpSpPr>
          <a:xfrm>
            <a:off x="3078687" y="2700858"/>
            <a:ext cx="737729" cy="737729"/>
            <a:chOff x="2920647" y="2157958"/>
            <a:chExt cx="827700" cy="827700"/>
          </a:xfrm>
        </p:grpSpPr>
        <p:sp>
          <p:nvSpPr>
            <p:cNvPr id="276" name="Google Shape;276;p21"/>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1"/>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21"/>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79" name="Google Shape;279;p21"/>
          <p:cNvGrpSpPr/>
          <p:nvPr/>
        </p:nvGrpSpPr>
        <p:grpSpPr>
          <a:xfrm rot="-5400000">
            <a:off x="4225338" y="3802929"/>
            <a:ext cx="737729" cy="737729"/>
            <a:chOff x="2920647" y="2157958"/>
            <a:chExt cx="827700" cy="827700"/>
          </a:xfrm>
        </p:grpSpPr>
        <p:sp>
          <p:nvSpPr>
            <p:cNvPr id="280" name="Google Shape;280;p21"/>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1"/>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21"/>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83" name="Google Shape;283;p21"/>
          <p:cNvGrpSpPr/>
          <p:nvPr/>
        </p:nvGrpSpPr>
        <p:grpSpPr>
          <a:xfrm>
            <a:off x="5313093" y="2700655"/>
            <a:ext cx="737804" cy="737804"/>
            <a:chOff x="5428888" y="2158023"/>
            <a:chExt cx="828900" cy="828900"/>
          </a:xfrm>
        </p:grpSpPr>
        <p:sp>
          <p:nvSpPr>
            <p:cNvPr id="284" name="Google Shape;284;p21"/>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1"/>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1"/>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87" name="Google Shape;287;p21"/>
          <p:cNvGrpSpPr/>
          <p:nvPr/>
        </p:nvGrpSpPr>
        <p:grpSpPr>
          <a:xfrm rot="5400000">
            <a:off x="4193370" y="1569752"/>
            <a:ext cx="737729" cy="737729"/>
            <a:chOff x="2920647" y="2157958"/>
            <a:chExt cx="827700" cy="827700"/>
          </a:xfrm>
        </p:grpSpPr>
        <p:sp>
          <p:nvSpPr>
            <p:cNvPr id="288" name="Google Shape;288;p21"/>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1"/>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21"/>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291" name="Google Shape;291;p21"/>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STL Neighborhoods</a:t>
            </a:r>
            <a:endParaRPr/>
          </a:p>
        </p:txBody>
      </p:sp>
      <p:pic>
        <p:nvPicPr>
          <p:cNvPr descr="offset_comp_267026.jpg" id="297" name="Google Shape;297;p22"/>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98" name="Google Shape;298;p22"/>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99" name="Google Shape;299;p22"/>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300" name="Google Shape;300;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pic>
        <p:nvPicPr>
          <p:cNvPr id="301" name="Google Shape;301;p22"/>
          <p:cNvPicPr preferRelativeResize="0"/>
          <p:nvPr/>
        </p:nvPicPr>
        <p:blipFill>
          <a:blip r:embed="rId6">
            <a:alphaModFix/>
          </a:blip>
          <a:stretch>
            <a:fillRect/>
          </a:stretch>
        </p:blipFill>
        <p:spPr>
          <a:xfrm>
            <a:off x="152400" y="2039250"/>
            <a:ext cx="5403097" cy="270573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3"/>
          <p:cNvSpPr txBox="1"/>
          <p:nvPr>
            <p:ph type="title"/>
          </p:nvPr>
        </p:nvSpPr>
        <p:spPr>
          <a:xfrm>
            <a:off x="1359550" y="31697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Explore and Analyze</a:t>
            </a:r>
            <a:endParaRPr/>
          </a:p>
        </p:txBody>
      </p:sp>
      <p:grpSp>
        <p:nvGrpSpPr>
          <p:cNvPr id="307" name="Google Shape;307;p23"/>
          <p:cNvGrpSpPr/>
          <p:nvPr/>
        </p:nvGrpSpPr>
        <p:grpSpPr>
          <a:xfrm>
            <a:off x="6120050" y="3179250"/>
            <a:ext cx="1018200" cy="1018200"/>
            <a:chOff x="1359550" y="3154500"/>
            <a:chExt cx="1018200" cy="1018200"/>
          </a:xfrm>
        </p:grpSpPr>
        <p:sp>
          <p:nvSpPr>
            <p:cNvPr id="308" name="Google Shape;308;p23"/>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a:off x="1409800" y="3204750"/>
              <a:ext cx="917700" cy="917700"/>
            </a:xfrm>
            <a:prstGeom prst="pie">
              <a:avLst>
                <a:gd fmla="val 0"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 name="Google Shape;312;p23"/>
          <p:cNvSpPr txBox="1"/>
          <p:nvPr/>
        </p:nvSpPr>
        <p:spPr>
          <a:xfrm>
            <a:off x="6098450" y="435794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White population in predominantly White neighborhoods</a:t>
            </a:r>
            <a:endParaRPr sz="800">
              <a:solidFill>
                <a:schemeClr val="lt1"/>
              </a:solidFill>
              <a:latin typeface="Lato"/>
              <a:ea typeface="Lato"/>
              <a:cs typeface="Lato"/>
              <a:sym typeface="Lato"/>
            </a:endParaRPr>
          </a:p>
        </p:txBody>
      </p:sp>
      <p:sp>
        <p:nvSpPr>
          <p:cNvPr id="313" name="Google Shape;313;p23"/>
          <p:cNvSpPr txBox="1"/>
          <p:nvPr/>
        </p:nvSpPr>
        <p:spPr>
          <a:xfrm>
            <a:off x="6353900" y="3523300"/>
            <a:ext cx="5505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800">
                <a:solidFill>
                  <a:schemeClr val="lt1"/>
                </a:solidFill>
                <a:latin typeface="Lato"/>
                <a:ea typeface="Lato"/>
                <a:cs typeface="Lato"/>
                <a:sym typeface="Lato"/>
              </a:rPr>
              <a:t>85.27</a:t>
            </a:r>
            <a:r>
              <a:rPr b="1" lang="en-GB" sz="800">
                <a:solidFill>
                  <a:schemeClr val="lt1"/>
                </a:solidFill>
                <a:latin typeface="Lato"/>
                <a:ea typeface="Lato"/>
                <a:cs typeface="Lato"/>
                <a:sym typeface="Lato"/>
              </a:rPr>
              <a:t>%</a:t>
            </a:r>
            <a:endParaRPr b="1" sz="8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14" name="Google Shape;314;p23"/>
          <p:cNvSpPr/>
          <p:nvPr/>
        </p:nvSpPr>
        <p:spPr>
          <a:xfrm>
            <a:off x="7830250" y="31290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7880500" y="31792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a:off x="7880500" y="3179250"/>
            <a:ext cx="917700" cy="917700"/>
          </a:xfrm>
          <a:prstGeom prst="pie">
            <a:avLst>
              <a:gd fmla="val 1941043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a:off x="8011300" y="33100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txBox="1"/>
          <p:nvPr/>
        </p:nvSpPr>
        <p:spPr>
          <a:xfrm>
            <a:off x="7810362" y="42202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Black population in predominantly Black neighborhoods</a:t>
            </a:r>
            <a:endParaRPr sz="800">
              <a:solidFill>
                <a:schemeClr val="lt1"/>
              </a:solidFill>
              <a:latin typeface="Lato"/>
              <a:ea typeface="Lato"/>
              <a:cs typeface="Lato"/>
              <a:sym typeface="Lato"/>
            </a:endParaRPr>
          </a:p>
        </p:txBody>
      </p:sp>
      <p:sp>
        <p:nvSpPr>
          <p:cNvPr id="319" name="Google Shape;319;p23"/>
          <p:cNvSpPr txBox="1"/>
          <p:nvPr/>
        </p:nvSpPr>
        <p:spPr>
          <a:xfrm>
            <a:off x="8055274" y="3482525"/>
            <a:ext cx="5505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800">
                <a:solidFill>
                  <a:schemeClr val="lt1"/>
                </a:solidFill>
                <a:latin typeface="Lato"/>
                <a:ea typeface="Lato"/>
                <a:cs typeface="Lato"/>
                <a:sym typeface="Lato"/>
              </a:rPr>
              <a:t>93.29</a:t>
            </a:r>
            <a:r>
              <a:rPr b="1" lang="en-GB" sz="800">
                <a:solidFill>
                  <a:schemeClr val="lt1"/>
                </a:solidFill>
                <a:latin typeface="Lato"/>
                <a:ea typeface="Lato"/>
                <a:cs typeface="Lato"/>
                <a:sym typeface="Lato"/>
              </a:rPr>
              <a:t>%</a:t>
            </a:r>
            <a:endParaRPr b="1" sz="8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20" name="Google Shape;320;p23"/>
          <p:cNvSpPr/>
          <p:nvPr/>
        </p:nvSpPr>
        <p:spPr>
          <a:xfrm>
            <a:off x="5550226" y="152590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7399184" y="152590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offset_comp_442889_edtied2.jpg" id="322" name="Google Shape;322;p23"/>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pic>
        <p:nvPicPr>
          <p:cNvPr id="323" name="Google Shape;323;p23"/>
          <p:cNvPicPr preferRelativeResize="0"/>
          <p:nvPr/>
        </p:nvPicPr>
        <p:blipFill>
          <a:blip r:embed="rId4">
            <a:alphaModFix/>
          </a:blip>
          <a:stretch>
            <a:fillRect/>
          </a:stretch>
        </p:blipFill>
        <p:spPr>
          <a:xfrm>
            <a:off x="5043250" y="728476"/>
            <a:ext cx="3562531" cy="2141824"/>
          </a:xfrm>
          <a:prstGeom prst="rect">
            <a:avLst/>
          </a:prstGeom>
          <a:noFill/>
          <a:ln>
            <a:noFill/>
          </a:ln>
        </p:spPr>
      </p:pic>
      <p:sp>
        <p:nvSpPr>
          <p:cNvPr id="324" name="Google Shape;324;p23"/>
          <p:cNvSpPr txBox="1"/>
          <p:nvPr>
            <p:ph idx="4294967295" type="subTitle"/>
          </p:nvPr>
        </p:nvSpPr>
        <p:spPr>
          <a:xfrm>
            <a:off x="1302575" y="119072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t>Cluster 0 (red) is predominantly Black and cluster 2 (blue) is predominantly White.</a:t>
            </a:r>
            <a:endParaRPr sz="1000"/>
          </a:p>
        </p:txBody>
      </p:sp>
      <p:pic>
        <p:nvPicPr>
          <p:cNvPr id="325" name="Google Shape;325;p23"/>
          <p:cNvPicPr preferRelativeResize="0"/>
          <p:nvPr/>
        </p:nvPicPr>
        <p:blipFill>
          <a:blip r:embed="rId5">
            <a:alphaModFix/>
          </a:blip>
          <a:stretch>
            <a:fillRect/>
          </a:stretch>
        </p:blipFill>
        <p:spPr>
          <a:xfrm>
            <a:off x="171462" y="2040325"/>
            <a:ext cx="4678138" cy="28059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4"/>
          <p:cNvSpPr txBox="1"/>
          <p:nvPr>
            <p:ph type="title"/>
          </p:nvPr>
        </p:nvSpPr>
        <p:spPr>
          <a:xfrm>
            <a:off x="1338025" y="451750"/>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Explore and Analyze</a:t>
            </a:r>
            <a:endParaRPr/>
          </a:p>
        </p:txBody>
      </p:sp>
      <p:sp>
        <p:nvSpPr>
          <p:cNvPr id="331" name="Google Shape;331;p24"/>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5108501" y="3204750"/>
            <a:ext cx="917700" cy="917700"/>
          </a:xfrm>
          <a:prstGeom prst="pie">
            <a:avLst>
              <a:gd fmla="val 7181818"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txBox="1"/>
          <p:nvPr/>
        </p:nvSpPr>
        <p:spPr>
          <a:xfrm>
            <a:off x="5040797"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Highest number of venue categories in Cluster 2 (White) neighborhoods</a:t>
            </a:r>
            <a:endParaRPr sz="800">
              <a:solidFill>
                <a:schemeClr val="lt1"/>
              </a:solidFill>
              <a:latin typeface="Lato"/>
              <a:ea typeface="Lato"/>
              <a:cs typeface="Lato"/>
              <a:sym typeface="Lato"/>
            </a:endParaRPr>
          </a:p>
        </p:txBody>
      </p:sp>
      <p:sp>
        <p:nvSpPr>
          <p:cNvPr id="336" name="Google Shape;336;p24"/>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37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37" name="Google Shape;337;p24"/>
          <p:cNvSpPr/>
          <p:nvPr/>
        </p:nvSpPr>
        <p:spPr>
          <a:xfrm>
            <a:off x="1835059" y="322585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1885309" y="327610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1885309" y="327610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2016109" y="340690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txBox="1"/>
          <p:nvPr/>
        </p:nvSpPr>
        <p:spPr>
          <a:xfrm>
            <a:off x="1816850" y="431714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Highest number of venue categories in Cluster 0 (Black) neighborhoods</a:t>
            </a:r>
            <a:endParaRPr sz="800">
              <a:solidFill>
                <a:schemeClr val="lt1"/>
              </a:solidFill>
              <a:latin typeface="Lato"/>
              <a:ea typeface="Lato"/>
              <a:cs typeface="Lato"/>
              <a:sym typeface="Lato"/>
            </a:endParaRPr>
          </a:p>
        </p:txBody>
      </p:sp>
      <p:sp>
        <p:nvSpPr>
          <p:cNvPr id="342" name="Google Shape;342;p24"/>
          <p:cNvSpPr txBox="1"/>
          <p:nvPr/>
        </p:nvSpPr>
        <p:spPr>
          <a:xfrm>
            <a:off x="2113042" y="357937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15</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267026.jpg" id="343" name="Google Shape;343;p24"/>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pic>
        <p:nvPicPr>
          <p:cNvPr id="344" name="Google Shape;344;p24"/>
          <p:cNvPicPr preferRelativeResize="0"/>
          <p:nvPr/>
        </p:nvPicPr>
        <p:blipFill>
          <a:blip r:embed="rId4">
            <a:alphaModFix/>
          </a:blip>
          <a:stretch>
            <a:fillRect/>
          </a:stretch>
        </p:blipFill>
        <p:spPr>
          <a:xfrm>
            <a:off x="1556100" y="1705200"/>
            <a:ext cx="1661225" cy="1447550"/>
          </a:xfrm>
          <a:prstGeom prst="rect">
            <a:avLst/>
          </a:prstGeom>
          <a:noFill/>
          <a:ln>
            <a:noFill/>
          </a:ln>
        </p:spPr>
      </p:pic>
      <p:pic>
        <p:nvPicPr>
          <p:cNvPr id="345" name="Google Shape;345;p24"/>
          <p:cNvPicPr preferRelativeResize="0"/>
          <p:nvPr/>
        </p:nvPicPr>
        <p:blipFill>
          <a:blip r:embed="rId5">
            <a:alphaModFix/>
          </a:blip>
          <a:stretch>
            <a:fillRect/>
          </a:stretch>
        </p:blipFill>
        <p:spPr>
          <a:xfrm>
            <a:off x="4572000" y="1733012"/>
            <a:ext cx="1811925" cy="1348400"/>
          </a:xfrm>
          <a:prstGeom prst="rect">
            <a:avLst/>
          </a:prstGeom>
          <a:noFill/>
          <a:ln>
            <a:noFill/>
          </a:ln>
        </p:spPr>
      </p:pic>
      <p:sp>
        <p:nvSpPr>
          <p:cNvPr id="346" name="Google Shape;346;p24"/>
          <p:cNvSpPr txBox="1"/>
          <p:nvPr>
            <p:ph idx="4294967295" type="subTitle"/>
          </p:nvPr>
        </p:nvSpPr>
        <p:spPr>
          <a:xfrm>
            <a:off x="1302575" y="1075225"/>
            <a:ext cx="4656600" cy="436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t>Based on the data it appears that people in Cluster 0 neighborhoods use Foursquare app less </a:t>
            </a:r>
            <a:r>
              <a:rPr lang="en-GB" sz="1000"/>
              <a:t>frequently</a:t>
            </a:r>
            <a:r>
              <a:rPr lang="en-GB" sz="1000"/>
              <a:t> compared to people on Cluster 2 neighborhoods.</a:t>
            </a:r>
            <a:endParaRPr sz="1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Final Analysis and Remarks</a:t>
            </a:r>
            <a:endParaRPr/>
          </a:p>
        </p:txBody>
      </p:sp>
      <p:sp>
        <p:nvSpPr>
          <p:cNvPr id="352" name="Google Shape;352;p25"/>
          <p:cNvSpPr txBox="1"/>
          <p:nvPr>
            <p:ph idx="1" type="body"/>
          </p:nvPr>
        </p:nvSpPr>
        <p:spPr>
          <a:xfrm>
            <a:off x="1175150" y="3815600"/>
            <a:ext cx="7038900" cy="110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Park appears to be the most common venues for Black neighborhoods followed by American Restaurant and Bar at tie. On the other hand, American Restaurant, Bar, Italian Restaurant and Park are the most common venues in White neighborhoods.</a:t>
            </a:r>
            <a:endParaRPr/>
          </a:p>
        </p:txBody>
      </p:sp>
      <p:pic>
        <p:nvPicPr>
          <p:cNvPr id="353" name="Google Shape;353;p25"/>
          <p:cNvPicPr preferRelativeResize="0"/>
          <p:nvPr/>
        </p:nvPicPr>
        <p:blipFill>
          <a:blip r:embed="rId3">
            <a:alphaModFix/>
          </a:blip>
          <a:stretch>
            <a:fillRect/>
          </a:stretch>
        </p:blipFill>
        <p:spPr>
          <a:xfrm>
            <a:off x="4730575" y="1307850"/>
            <a:ext cx="2584500" cy="2365925"/>
          </a:xfrm>
          <a:prstGeom prst="rect">
            <a:avLst/>
          </a:prstGeom>
          <a:noFill/>
          <a:ln>
            <a:noFill/>
          </a:ln>
        </p:spPr>
      </p:pic>
      <p:pic>
        <p:nvPicPr>
          <p:cNvPr id="354" name="Google Shape;354;p25"/>
          <p:cNvPicPr preferRelativeResize="0"/>
          <p:nvPr/>
        </p:nvPicPr>
        <p:blipFill>
          <a:blip r:embed="rId4">
            <a:alphaModFix/>
          </a:blip>
          <a:stretch>
            <a:fillRect/>
          </a:stretch>
        </p:blipFill>
        <p:spPr>
          <a:xfrm>
            <a:off x="2329625" y="1307850"/>
            <a:ext cx="2210950" cy="2388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